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9" r:id="rId1"/>
  </p:sldMasterIdLst>
  <p:notesMasterIdLst>
    <p:notesMasterId r:id="rId40"/>
  </p:notesMasterIdLst>
  <p:handoutMasterIdLst>
    <p:handoutMasterId r:id="rId41"/>
  </p:handoutMasterIdLst>
  <p:sldIdLst>
    <p:sldId id="256" r:id="rId2"/>
    <p:sldId id="263" r:id="rId3"/>
    <p:sldId id="313" r:id="rId4"/>
    <p:sldId id="271" r:id="rId5"/>
    <p:sldId id="310" r:id="rId6"/>
    <p:sldId id="308" r:id="rId7"/>
    <p:sldId id="307" r:id="rId8"/>
    <p:sldId id="305" r:id="rId9"/>
    <p:sldId id="311" r:id="rId10"/>
    <p:sldId id="272" r:id="rId11"/>
    <p:sldId id="273" r:id="rId12"/>
    <p:sldId id="275" r:id="rId13"/>
    <p:sldId id="276" r:id="rId14"/>
    <p:sldId id="277" r:id="rId15"/>
    <p:sldId id="278" r:id="rId16"/>
    <p:sldId id="301" r:id="rId17"/>
    <p:sldId id="279" r:id="rId18"/>
    <p:sldId id="280" r:id="rId19"/>
    <p:sldId id="281" r:id="rId20"/>
    <p:sldId id="282" r:id="rId21"/>
    <p:sldId id="298" r:id="rId22"/>
    <p:sldId id="299" r:id="rId23"/>
    <p:sldId id="283" r:id="rId24"/>
    <p:sldId id="284" r:id="rId25"/>
    <p:sldId id="300" r:id="rId26"/>
    <p:sldId id="286" r:id="rId27"/>
    <p:sldId id="287" r:id="rId28"/>
    <p:sldId id="288" r:id="rId29"/>
    <p:sldId id="312" r:id="rId30"/>
    <p:sldId id="265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85" r:id="rId39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5" autoAdjust="0"/>
    <p:restoredTop sz="90929"/>
  </p:normalViewPr>
  <p:slideViewPr>
    <p:cSldViewPr>
      <p:cViewPr varScale="1">
        <p:scale>
          <a:sx n="63" d="100"/>
          <a:sy n="63" d="100"/>
        </p:scale>
        <p:origin x="117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anose="02020603050405020304" pitchFamily="18" charset="0"/>
              </a:defRPr>
            </a:lvl1pPr>
          </a:lstStyle>
          <a:p>
            <a:fld id="{5766606D-4B9B-4F11-BFA2-B6D46A58BF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A1B0E699-E79F-4CAC-B097-97641B775E3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65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1CF4-AFD5-49ED-9D75-A56CE2C8792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0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1CF4-AFD5-49ED-9D75-A56CE2C8792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4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1CF4-AFD5-49ED-9D75-A56CE2C8792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276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1CF4-AFD5-49ED-9D75-A56CE2C8792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20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1CF4-AFD5-49ED-9D75-A56CE2C8792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54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1CF4-AFD5-49ED-9D75-A56CE2C8792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153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40B19-7345-4D5F-8DAC-1AB2547D514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7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A519-817F-473E-9814-053E86F90D4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51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DEE0B-CCA4-4663-9145-B50FE195867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5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F337-05B0-4885-89F8-175F055F4BD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592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F7B0C-EE0C-4ACD-BF11-D86B78C8FFD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741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ABD29-0320-4D47-BBEC-09A11173E9E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51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04DD-91F9-4B4E-8049-E0EF076E63D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64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6901-422C-4F16-8BC6-32460E3CE34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541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48E1-42DB-4486-B026-3FAF33FE5DD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360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6F32-F979-4FB0-9512-5B5F29A4815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52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altLang="en-US" smtClean="0"/>
              <a:t>Irvine, Kip R. Assembly Language for Intel-Based Computers 6/e, 2010.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51CF4-AFD5-49ED-9D75-A56CE2C8792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Box 12"/>
          <p:cNvSpPr txBox="1">
            <a:spLocks noChangeArrowheads="1"/>
          </p:cNvSpPr>
          <p:nvPr userDrawn="1"/>
        </p:nvSpPr>
        <p:spPr bwMode="auto">
          <a:xfrm>
            <a:off x="914400" y="5867400"/>
            <a:ext cx="2946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3688947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png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6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8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9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800600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Basic</a:t>
            </a:r>
            <a:r>
              <a:rPr lang="en-US" altLang="en-US" sz="40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Concepts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990600"/>
            <a:ext cx="9601200" cy="3505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Architecture &amp;</a:t>
            </a:r>
            <a:br>
              <a:rPr lang="en-US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 Language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Binary Numbers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5029200" cy="3352800"/>
          </a:xfrm>
        </p:spPr>
        <p:txBody>
          <a:bodyPr/>
          <a:lstStyle/>
          <a:p>
            <a:r>
              <a:rPr lang="en-US" altLang="en-US"/>
              <a:t>Digits are 1 and 0</a:t>
            </a:r>
          </a:p>
          <a:p>
            <a:pPr lvl="1"/>
            <a:r>
              <a:rPr lang="en-US" altLang="en-US"/>
              <a:t>1 = true</a:t>
            </a:r>
          </a:p>
          <a:p>
            <a:pPr lvl="1"/>
            <a:r>
              <a:rPr lang="en-US" altLang="en-US"/>
              <a:t>0 = false</a:t>
            </a:r>
          </a:p>
          <a:p>
            <a:r>
              <a:rPr lang="en-US" altLang="en-US"/>
              <a:t>MSB – most significant bit</a:t>
            </a:r>
          </a:p>
          <a:p>
            <a:r>
              <a:rPr lang="en-US" altLang="en-US"/>
              <a:t>LSB – least significant bit</a:t>
            </a:r>
          </a:p>
          <a:p>
            <a:endParaRPr lang="en-US" altLang="en-US"/>
          </a:p>
          <a:p>
            <a:r>
              <a:rPr lang="en-US" altLang="en-US"/>
              <a:t>Bit numbering: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0E00BF7-8B38-48BF-BCCC-3565C6D2AEE0}" type="slidenum">
              <a:rPr lang="en-US" altLang="en-US"/>
              <a:pPr/>
              <a:t>10</a:t>
            </a:fld>
            <a:endParaRPr lang="en-US" altLang="en-US"/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5867400" y="3962401"/>
          <a:ext cx="3200400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7" name="VISIO" r:id="rId3" imgW="1928160" imgH="556920" progId="Visio.Drawing.6">
                  <p:embed/>
                </p:oleObj>
              </mc:Choice>
              <mc:Fallback>
                <p:oleObj name="VISIO" r:id="rId3" imgW="1928160" imgH="5569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962401"/>
                        <a:ext cx="3200400" cy="92392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Binary Numbers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371600"/>
            <a:ext cx="5257800" cy="838200"/>
          </a:xfrm>
        </p:spPr>
        <p:txBody>
          <a:bodyPr/>
          <a:lstStyle/>
          <a:p>
            <a:r>
              <a:rPr lang="en-US" altLang="en-US"/>
              <a:t>Each digit (bit) is either 1 or 0</a:t>
            </a:r>
          </a:p>
          <a:p>
            <a:r>
              <a:rPr lang="en-US" altLang="en-US"/>
              <a:t>Each bit represents a power of 2: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85F714F-96DD-4505-8F95-2B5B27D31902}" type="slidenum">
              <a:rPr lang="en-US" altLang="en-US"/>
              <a:pPr/>
              <a:t>11</a:t>
            </a:fld>
            <a:endParaRPr lang="en-US" altLang="en-US"/>
          </a:p>
        </p:txBody>
      </p:sp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6705600" y="1371601"/>
          <a:ext cx="2895600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1" name="VISIO" r:id="rId3" imgW="1791000" imgH="450360" progId="Visio.Drawing.6">
                  <p:embed/>
                </p:oleObj>
              </mc:Choice>
              <mc:Fallback>
                <p:oleObj name="VISIO" r:id="rId3" imgW="1791000" imgH="45036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2777" t="-11035" r="-2777"/>
                      <a:stretch>
                        <a:fillRect/>
                      </a:stretch>
                    </p:blipFill>
                    <p:spPr bwMode="auto">
                      <a:xfrm>
                        <a:off x="6705600" y="1371601"/>
                        <a:ext cx="2895600" cy="76676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743200"/>
            <a:ext cx="5334000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057400" y="3429000"/>
            <a:ext cx="21336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Every binary number is a sum of powers of 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Translating Binary to Decimal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371600"/>
            <a:ext cx="8153400" cy="4114800"/>
          </a:xfrm>
        </p:spPr>
        <p:txBody>
          <a:bodyPr/>
          <a:lstStyle/>
          <a:p>
            <a:pPr marL="1143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/>
              <a:t>Weighted positional notation shows how to calculate the decimal value of each binary bit:</a:t>
            </a:r>
            <a:endParaRPr lang="en-US" altLang="en-US" i="1"/>
          </a:p>
          <a:p>
            <a:pPr marL="1143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b="1" i="1">
                <a:solidFill>
                  <a:schemeClr val="tx2"/>
                </a:solidFill>
                <a:latin typeface="Times New Roman" panose="02020603050405020304" pitchFamily="18" charset="0"/>
              </a:rPr>
              <a:t>dec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= (</a:t>
            </a:r>
            <a:r>
              <a:rPr lang="en-US" altLang="en-US" b="1" i="1">
                <a:solidFill>
                  <a:schemeClr val="tx2"/>
                </a:solidFill>
                <a:latin typeface="Times New Roman" panose="02020603050405020304" pitchFamily="18" charset="0"/>
              </a:rPr>
              <a:t>D</a:t>
            </a:r>
            <a:r>
              <a:rPr lang="en-US" altLang="en-US" b="1" i="1" baseline="-25000">
                <a:solidFill>
                  <a:schemeClr val="tx2"/>
                </a:solidFill>
                <a:latin typeface="Times New Roman" panose="02020603050405020304" pitchFamily="18" charset="0"/>
              </a:rPr>
              <a:t>n-1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b="1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 b="1">
                <a:solidFill>
                  <a:schemeClr val="tx2"/>
                </a:solidFill>
                <a:latin typeface="Symbol" panose="05050102010706020507" pitchFamily="18" charset="2"/>
              </a:rPr>
              <a:t> 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2</a:t>
            </a:r>
            <a:r>
              <a:rPr lang="en-US" altLang="en-US" b="1" i="1" baseline="30000">
                <a:solidFill>
                  <a:schemeClr val="tx2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b="1" baseline="30000">
                <a:solidFill>
                  <a:schemeClr val="tx2"/>
                </a:solidFill>
                <a:latin typeface="Times New Roman" panose="02020603050405020304" pitchFamily="18" charset="0"/>
              </a:rPr>
              <a:t>-1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) </a:t>
            </a:r>
            <a:r>
              <a:rPr lang="en-US" altLang="en-US" b="1">
                <a:solidFill>
                  <a:schemeClr val="tx2"/>
                </a:solidFill>
                <a:latin typeface="Symbol" panose="05050102010706020507" pitchFamily="18" charset="2"/>
              </a:rPr>
              <a:t>+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(</a:t>
            </a:r>
            <a:r>
              <a:rPr lang="en-US" altLang="en-US" b="1" i="1">
                <a:solidFill>
                  <a:schemeClr val="tx2"/>
                </a:solidFill>
                <a:latin typeface="Times New Roman" panose="02020603050405020304" pitchFamily="18" charset="0"/>
              </a:rPr>
              <a:t>D</a:t>
            </a:r>
            <a:r>
              <a:rPr lang="en-US" altLang="en-US" b="1" i="1" baseline="-25000">
                <a:solidFill>
                  <a:schemeClr val="tx2"/>
                </a:solidFill>
                <a:latin typeface="Times New Roman" panose="02020603050405020304" pitchFamily="18" charset="0"/>
              </a:rPr>
              <a:t>n-2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b="1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2</a:t>
            </a:r>
            <a:r>
              <a:rPr lang="en-US" altLang="en-US" b="1" i="1" baseline="30000">
                <a:solidFill>
                  <a:schemeClr val="tx2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b="1" baseline="30000">
                <a:solidFill>
                  <a:schemeClr val="tx2"/>
                </a:solidFill>
                <a:latin typeface="Times New Roman" panose="02020603050405020304" pitchFamily="18" charset="0"/>
              </a:rPr>
              <a:t>-2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) </a:t>
            </a:r>
            <a:r>
              <a:rPr lang="en-US" altLang="en-US" b="1">
                <a:solidFill>
                  <a:schemeClr val="tx2"/>
                </a:solidFill>
                <a:latin typeface="Symbol" panose="05050102010706020507" pitchFamily="18" charset="2"/>
              </a:rPr>
              <a:t>+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... </a:t>
            </a:r>
            <a:r>
              <a:rPr lang="en-US" altLang="en-US" b="1">
                <a:solidFill>
                  <a:schemeClr val="tx2"/>
                </a:solidFill>
                <a:latin typeface="Symbol" panose="05050102010706020507" pitchFamily="18" charset="2"/>
              </a:rPr>
              <a:t>+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(</a:t>
            </a:r>
            <a:r>
              <a:rPr lang="en-US" altLang="en-US" b="1" i="1">
                <a:solidFill>
                  <a:schemeClr val="tx2"/>
                </a:solidFill>
                <a:latin typeface="Times New Roman" panose="02020603050405020304" pitchFamily="18" charset="0"/>
              </a:rPr>
              <a:t>D</a:t>
            </a:r>
            <a:r>
              <a:rPr lang="en-US" altLang="en-US" b="1" i="1" baseline="-25000">
                <a:solidFill>
                  <a:schemeClr val="tx2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2</a:t>
            </a:r>
            <a:r>
              <a:rPr lang="en-US" altLang="en-US" b="1" baseline="30000">
                <a:solidFill>
                  <a:schemeClr val="tx2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) </a:t>
            </a:r>
            <a:r>
              <a:rPr lang="en-US" altLang="en-US" b="1">
                <a:solidFill>
                  <a:schemeClr val="tx2"/>
                </a:solidFill>
                <a:latin typeface="Symbol" panose="05050102010706020507" pitchFamily="18" charset="2"/>
              </a:rPr>
              <a:t>+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(</a:t>
            </a:r>
            <a:r>
              <a:rPr lang="en-US" altLang="en-US" b="1" i="1">
                <a:solidFill>
                  <a:schemeClr val="tx2"/>
                </a:solidFill>
                <a:latin typeface="Times New Roman" panose="02020603050405020304" pitchFamily="18" charset="0"/>
              </a:rPr>
              <a:t>D</a:t>
            </a:r>
            <a:r>
              <a:rPr lang="en-US" altLang="en-US" b="1" i="1" baseline="-25000">
                <a:solidFill>
                  <a:schemeClr val="tx2"/>
                </a:solidFill>
                <a:latin typeface="Times New Roman" panose="02020603050405020304" pitchFamily="18" charset="0"/>
              </a:rPr>
              <a:t>0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 2</a:t>
            </a:r>
            <a:r>
              <a:rPr lang="en-US" altLang="en-US" b="1" baseline="30000">
                <a:solidFill>
                  <a:schemeClr val="tx2"/>
                </a:solidFill>
                <a:latin typeface="Times New Roman" panose="02020603050405020304" pitchFamily="18" charset="0"/>
              </a:rPr>
              <a:t>0</a:t>
            </a:r>
            <a:r>
              <a:rPr lang="en-US" altLang="en-US" b="1">
                <a:solidFill>
                  <a:schemeClr val="tx2"/>
                </a:solidFill>
                <a:latin typeface="Times New Roman" panose="02020603050405020304" pitchFamily="18" charset="0"/>
              </a:rPr>
              <a:t>)</a:t>
            </a:r>
          </a:p>
          <a:p>
            <a:pPr marL="1143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1800"/>
              <a:t>D = binary digit</a:t>
            </a:r>
          </a:p>
          <a:p>
            <a:pPr marL="114300" indent="0">
              <a:spcBef>
                <a:spcPts val="600"/>
              </a:spcBef>
              <a:spcAft>
                <a:spcPts val="600"/>
              </a:spcAft>
              <a:buNone/>
            </a:pPr>
            <a:endParaRPr lang="en-US" altLang="en-US"/>
          </a:p>
          <a:p>
            <a:pPr marL="1143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/>
              <a:t>binary 00001001 = decimal 9:</a:t>
            </a:r>
          </a:p>
          <a:p>
            <a:pPr marL="1143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>
                <a:latin typeface="Times New Roman" panose="02020603050405020304" pitchFamily="18" charset="0"/>
              </a:rPr>
              <a:t>	</a:t>
            </a:r>
            <a:r>
              <a:rPr lang="en-US" altLang="en-US"/>
              <a:t>(1 </a:t>
            </a:r>
            <a:r>
              <a:rPr lang="en-US" altLang="en-US">
                <a:sym typeface="Symbol" panose="05050102010706020507" pitchFamily="18" charset="2"/>
              </a:rPr>
              <a:t></a:t>
            </a:r>
            <a:r>
              <a:rPr lang="en-US" altLang="en-US"/>
              <a:t> 2</a:t>
            </a:r>
            <a:r>
              <a:rPr lang="en-US" altLang="en-US" baseline="30000"/>
              <a:t>3</a:t>
            </a:r>
            <a:r>
              <a:rPr lang="en-US" altLang="en-US"/>
              <a:t>) + (1 </a:t>
            </a:r>
            <a:r>
              <a:rPr lang="en-US" altLang="en-US">
                <a:sym typeface="Symbol" panose="05050102010706020507" pitchFamily="18" charset="2"/>
              </a:rPr>
              <a:t></a:t>
            </a:r>
            <a:r>
              <a:rPr lang="en-US" altLang="en-US"/>
              <a:t> 2</a:t>
            </a:r>
            <a:r>
              <a:rPr lang="en-US" altLang="en-US" baseline="30000"/>
              <a:t>0</a:t>
            </a:r>
            <a:r>
              <a:rPr lang="en-US" altLang="en-US"/>
              <a:t>) =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82879DF-8A43-4B92-80B7-CF2062D393AA}" type="slidenum">
              <a:rPr lang="en-US" altLang="en-US"/>
              <a:pPr/>
              <a:t>12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Translating Unsigned Decimal to Binary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990600"/>
          </a:xfrm>
        </p:spPr>
        <p:txBody>
          <a:bodyPr/>
          <a:lstStyle/>
          <a:p>
            <a:r>
              <a:rPr lang="en-US" altLang="en-US"/>
              <a:t>Repeatedly divide the decimal integer by 2. Each remainder is a binary digit in the translated value: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392AD19-D3AC-4E52-9FF1-387524D33CE2}" type="slidenum">
              <a:rPr lang="en-US" altLang="en-US"/>
              <a:pPr/>
              <a:t>13</a:t>
            </a:fld>
            <a:endParaRPr lang="en-US" altLang="en-US"/>
          </a:p>
        </p:txBody>
      </p:sp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505200"/>
            <a:ext cx="52578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133601"/>
            <a:ext cx="525780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4419600" y="5562600"/>
            <a:ext cx="22098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37 = 100101</a:t>
            </a:r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>
            <a:off x="4257675" y="2362200"/>
            <a:ext cx="0" cy="2209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Binary Addition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838200"/>
          </a:xfrm>
        </p:spPr>
        <p:txBody>
          <a:bodyPr/>
          <a:lstStyle/>
          <a:p>
            <a:r>
              <a:rPr lang="en-US" altLang="en-US"/>
              <a:t>Starting with the LSB, add each pair of digits, include the carry if present.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F89FDEC-4FEA-41BD-8E39-6ACBFE92A4EF}" type="slidenum">
              <a:rPr lang="en-US" altLang="en-US"/>
              <a:pPr/>
              <a:t>14</a:t>
            </a:fld>
            <a:endParaRPr lang="en-US" altLang="en-US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3810000" y="2209801"/>
          <a:ext cx="4648200" cy="239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95" name="VISIO" r:id="rId3" imgW="3332880" imgH="1589760" progId="Visio.Drawing.6">
                  <p:embed/>
                </p:oleObj>
              </mc:Choice>
              <mc:Fallback>
                <p:oleObj name="VISIO" r:id="rId3" imgW="3332880" imgH="158976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061" r="1515"/>
                      <a:stretch>
                        <a:fillRect/>
                      </a:stretch>
                    </p:blipFill>
                    <p:spPr bwMode="auto">
                      <a:xfrm>
                        <a:off x="3810000" y="2209801"/>
                        <a:ext cx="4648200" cy="239871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Integer Storage Sizes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C7EEA021-1FA8-43EB-85DA-775BC72B0DEB}" type="slidenum">
              <a:rPr lang="en-US" altLang="en-US"/>
              <a:pPr/>
              <a:t>15</a:t>
            </a:fld>
            <a:endParaRPr lang="en-US" altLang="en-US"/>
          </a:p>
        </p:txBody>
      </p:sp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5410200" y="1066800"/>
          <a:ext cx="31242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19" name="VISIO" r:id="rId3" imgW="2926800" imgH="892080" progId="Visio.Drawing.6">
                  <p:embed/>
                </p:oleObj>
              </mc:Choice>
              <mc:Fallback>
                <p:oleObj name="VISIO" r:id="rId3" imgW="2926800" imgH="8920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1111" t="-7295" r="-2223" b="-9422"/>
                      <a:stretch>
                        <a:fillRect/>
                      </a:stretch>
                    </p:blipFill>
                    <p:spPr bwMode="auto">
                      <a:xfrm>
                        <a:off x="5410200" y="1066800"/>
                        <a:ext cx="3124200" cy="1219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667001"/>
            <a:ext cx="6858000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2362200" y="5257800"/>
            <a:ext cx="7391400" cy="541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700">
                <a:solidFill>
                  <a:schemeClr val="tx2"/>
                </a:solidFill>
              </a:rPr>
              <a:t>What is the largest unsigned integer that may be stored in 20 bits?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3276600" y="1295400"/>
            <a:ext cx="2438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Standard sizes: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Hexadecimal Integers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81FC7FE-9F7C-4A46-90D6-DA247CA01DF3}" type="slidenum">
              <a:rPr lang="en-US" altLang="en-US"/>
              <a:pPr/>
              <a:t>16</a:t>
            </a:fld>
            <a:endParaRPr lang="en-US" altLang="en-US"/>
          </a:p>
        </p:txBody>
      </p:sp>
      <p:pic>
        <p:nvPicPr>
          <p:cNvPr id="79875" name="Picture 1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6858000" cy="384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879" name="Text Box 1031"/>
          <p:cNvSpPr txBox="1">
            <a:spLocks noChangeArrowheads="1"/>
          </p:cNvSpPr>
          <p:nvPr/>
        </p:nvSpPr>
        <p:spPr bwMode="auto">
          <a:xfrm>
            <a:off x="2667000" y="1066800"/>
            <a:ext cx="67818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Binary values are represented in hexadecimal.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Translating Binary to Hexadecimal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2E63CB0-57B5-4A6A-B236-A50FB0D5E7AB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56358" name="Text Box 38"/>
          <p:cNvSpPr txBox="1">
            <a:spLocks noChangeArrowheads="1"/>
          </p:cNvSpPr>
          <p:nvPr/>
        </p:nvSpPr>
        <p:spPr bwMode="auto">
          <a:xfrm>
            <a:off x="2362200" y="1219201"/>
            <a:ext cx="769620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>
            <a:lvl1pPr marL="2286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Each hexadecimal digit corresponds to 4 binary bits.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100">
                <a:latin typeface="Arial" panose="020B0604020202020204" pitchFamily="34" charset="0"/>
              </a:rPr>
              <a:t>Example: Translate the binary integer 000101101010011110010100 to  hexadecimal:</a:t>
            </a:r>
          </a:p>
        </p:txBody>
      </p:sp>
      <p:pic>
        <p:nvPicPr>
          <p:cNvPr id="56359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895601"/>
            <a:ext cx="5562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914400"/>
          </a:xfrm>
        </p:spPr>
        <p:txBody>
          <a:bodyPr/>
          <a:lstStyle/>
          <a:p>
            <a:r>
              <a:rPr lang="en-US" altLang="en-US" sz="2800"/>
              <a:t>Converting Hexadecimal to Decimal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371600"/>
            <a:ext cx="7772400" cy="3886200"/>
          </a:xfrm>
        </p:spPr>
        <p:txBody>
          <a:bodyPr/>
          <a:lstStyle/>
          <a:p>
            <a:r>
              <a:rPr lang="en-US" altLang="en-US"/>
              <a:t>Multiply each digit by its corresponding power of 16: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000">
                <a:latin typeface="Times" panose="02020603050405020304" pitchFamily="18" charset="0"/>
              </a:rPr>
              <a:t>	dec = (D</a:t>
            </a:r>
            <a:r>
              <a:rPr lang="en-US" altLang="en-US" sz="2000" baseline="-25000">
                <a:latin typeface="Times" panose="02020603050405020304" pitchFamily="18" charset="0"/>
              </a:rPr>
              <a:t>3</a:t>
            </a:r>
            <a:r>
              <a:rPr lang="en-US" altLang="en-US" sz="2000">
                <a:latin typeface="Times" panose="02020603050405020304" pitchFamily="18" charset="0"/>
              </a:rPr>
              <a:t> </a:t>
            </a:r>
            <a:r>
              <a:rPr lang="en-US" altLang="en-US" sz="2000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 sz="2000">
                <a:latin typeface="Times" panose="02020603050405020304" pitchFamily="18" charset="0"/>
              </a:rPr>
              <a:t> 16</a:t>
            </a:r>
            <a:r>
              <a:rPr lang="en-US" altLang="en-US" sz="2000" baseline="30000">
                <a:latin typeface="Times" panose="02020603050405020304" pitchFamily="18" charset="0"/>
              </a:rPr>
              <a:t>3</a:t>
            </a:r>
            <a:r>
              <a:rPr lang="en-US" altLang="en-US" sz="2000">
                <a:latin typeface="Times" panose="02020603050405020304" pitchFamily="18" charset="0"/>
              </a:rPr>
              <a:t>) + (D</a:t>
            </a:r>
            <a:r>
              <a:rPr lang="en-US" altLang="en-US" sz="2000" baseline="-25000">
                <a:latin typeface="Times" panose="02020603050405020304" pitchFamily="18" charset="0"/>
              </a:rPr>
              <a:t>2</a:t>
            </a:r>
            <a:r>
              <a:rPr lang="en-US" altLang="en-US" sz="2000">
                <a:latin typeface="Times" panose="02020603050405020304" pitchFamily="18" charset="0"/>
              </a:rPr>
              <a:t> </a:t>
            </a:r>
            <a:r>
              <a:rPr lang="en-US" altLang="en-US" sz="2000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 sz="2000">
                <a:latin typeface="Times" panose="02020603050405020304" pitchFamily="18" charset="0"/>
              </a:rPr>
              <a:t> 16</a:t>
            </a:r>
            <a:r>
              <a:rPr lang="en-US" altLang="en-US" sz="2000" baseline="30000">
                <a:latin typeface="Times" panose="02020603050405020304" pitchFamily="18" charset="0"/>
              </a:rPr>
              <a:t>2</a:t>
            </a:r>
            <a:r>
              <a:rPr lang="en-US" altLang="en-US" sz="2000">
                <a:latin typeface="Times" panose="02020603050405020304" pitchFamily="18" charset="0"/>
              </a:rPr>
              <a:t>) + (D</a:t>
            </a:r>
            <a:r>
              <a:rPr lang="en-US" altLang="en-US" sz="2000" baseline="-25000">
                <a:latin typeface="Times" panose="02020603050405020304" pitchFamily="18" charset="0"/>
              </a:rPr>
              <a:t>1</a:t>
            </a:r>
            <a:r>
              <a:rPr lang="en-US" altLang="en-US" sz="2000">
                <a:latin typeface="Times" panose="02020603050405020304" pitchFamily="18" charset="0"/>
              </a:rPr>
              <a:t> </a:t>
            </a:r>
            <a:r>
              <a:rPr lang="en-US" altLang="en-US" sz="2000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 sz="2000">
                <a:latin typeface="Times" panose="02020603050405020304" pitchFamily="18" charset="0"/>
              </a:rPr>
              <a:t> 16</a:t>
            </a:r>
            <a:r>
              <a:rPr lang="en-US" altLang="en-US" sz="2000" baseline="30000">
                <a:latin typeface="Times" panose="02020603050405020304" pitchFamily="18" charset="0"/>
              </a:rPr>
              <a:t>1</a:t>
            </a:r>
            <a:r>
              <a:rPr lang="en-US" altLang="en-US" sz="2000">
                <a:latin typeface="Times" panose="02020603050405020304" pitchFamily="18" charset="0"/>
              </a:rPr>
              <a:t>) + (D</a:t>
            </a:r>
            <a:r>
              <a:rPr lang="en-US" altLang="en-US" sz="2000" baseline="-25000">
                <a:latin typeface="Times" panose="02020603050405020304" pitchFamily="18" charset="0"/>
              </a:rPr>
              <a:t>0</a:t>
            </a:r>
            <a:r>
              <a:rPr lang="en-US" altLang="en-US" sz="2000">
                <a:latin typeface="Times" panose="02020603050405020304" pitchFamily="18" charset="0"/>
              </a:rPr>
              <a:t> </a:t>
            </a:r>
            <a:r>
              <a:rPr lang="en-US" altLang="en-US" sz="2000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 sz="2000">
                <a:latin typeface="Times" panose="02020603050405020304" pitchFamily="18" charset="0"/>
              </a:rPr>
              <a:t> 16</a:t>
            </a:r>
            <a:r>
              <a:rPr lang="en-US" altLang="en-US" sz="2000" baseline="30000">
                <a:latin typeface="Times" panose="02020603050405020304" pitchFamily="18" charset="0"/>
              </a:rPr>
              <a:t>0</a:t>
            </a:r>
            <a:r>
              <a:rPr lang="en-US" altLang="en-US" sz="2000">
                <a:latin typeface="Times" panose="02020603050405020304" pitchFamily="18" charset="0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endParaRPr lang="en-US" altLang="en-US">
              <a:latin typeface="Times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Times" panose="02020603050405020304" pitchFamily="18" charset="0"/>
              </a:rPr>
              <a:t>Hex 1234 equals (1 </a:t>
            </a:r>
            <a:r>
              <a:rPr lang="en-US" altLang="en-US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>
                <a:latin typeface="Times" panose="02020603050405020304" pitchFamily="18" charset="0"/>
              </a:rPr>
              <a:t> 16</a:t>
            </a:r>
            <a:r>
              <a:rPr lang="en-US" altLang="en-US" baseline="30000">
                <a:latin typeface="Times" panose="02020603050405020304" pitchFamily="18" charset="0"/>
              </a:rPr>
              <a:t>3</a:t>
            </a:r>
            <a:r>
              <a:rPr lang="en-US" altLang="en-US">
                <a:latin typeface="Times" panose="02020603050405020304" pitchFamily="18" charset="0"/>
              </a:rPr>
              <a:t>) + (2 </a:t>
            </a:r>
            <a:r>
              <a:rPr lang="en-US" altLang="en-US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>
                <a:latin typeface="Times" panose="02020603050405020304" pitchFamily="18" charset="0"/>
              </a:rPr>
              <a:t> 16</a:t>
            </a:r>
            <a:r>
              <a:rPr lang="en-US" altLang="en-US" baseline="30000">
                <a:latin typeface="Times" panose="02020603050405020304" pitchFamily="18" charset="0"/>
              </a:rPr>
              <a:t>2</a:t>
            </a:r>
            <a:r>
              <a:rPr lang="en-US" altLang="en-US">
                <a:latin typeface="Times" panose="02020603050405020304" pitchFamily="18" charset="0"/>
              </a:rPr>
              <a:t>) + (3 </a:t>
            </a:r>
            <a:r>
              <a:rPr lang="en-US" altLang="en-US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>
                <a:latin typeface="Times" panose="02020603050405020304" pitchFamily="18" charset="0"/>
              </a:rPr>
              <a:t> 16</a:t>
            </a:r>
            <a:r>
              <a:rPr lang="en-US" altLang="en-US" baseline="30000">
                <a:latin typeface="Times" panose="02020603050405020304" pitchFamily="18" charset="0"/>
              </a:rPr>
              <a:t>1</a:t>
            </a:r>
            <a:r>
              <a:rPr lang="en-US" altLang="en-US">
                <a:latin typeface="Times" panose="02020603050405020304" pitchFamily="18" charset="0"/>
              </a:rPr>
              <a:t>) + (4 </a:t>
            </a:r>
            <a:r>
              <a:rPr lang="en-US" altLang="en-US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>
                <a:latin typeface="Times" panose="02020603050405020304" pitchFamily="18" charset="0"/>
              </a:rPr>
              <a:t> 16</a:t>
            </a:r>
            <a:r>
              <a:rPr lang="en-US" altLang="en-US" baseline="30000">
                <a:latin typeface="Times" panose="02020603050405020304" pitchFamily="18" charset="0"/>
              </a:rPr>
              <a:t>0</a:t>
            </a:r>
            <a:r>
              <a:rPr lang="en-US" altLang="en-US">
                <a:latin typeface="Times" panose="02020603050405020304" pitchFamily="18" charset="0"/>
              </a:rPr>
              <a:t>), or decimal 4,660.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en-US">
              <a:latin typeface="Times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>
                <a:latin typeface="Times" panose="02020603050405020304" pitchFamily="18" charset="0"/>
              </a:rPr>
              <a:t>Hex 3BA4 equals (3 </a:t>
            </a:r>
            <a:r>
              <a:rPr lang="en-US" altLang="en-US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>
                <a:latin typeface="Times" panose="02020603050405020304" pitchFamily="18" charset="0"/>
              </a:rPr>
              <a:t> 16</a:t>
            </a:r>
            <a:r>
              <a:rPr lang="en-US" altLang="en-US" baseline="30000">
                <a:latin typeface="Times" panose="02020603050405020304" pitchFamily="18" charset="0"/>
              </a:rPr>
              <a:t>3</a:t>
            </a:r>
            <a:r>
              <a:rPr lang="en-US" altLang="en-US">
                <a:latin typeface="Times" panose="02020603050405020304" pitchFamily="18" charset="0"/>
              </a:rPr>
              <a:t>) + (11 * 16</a:t>
            </a:r>
            <a:r>
              <a:rPr lang="en-US" altLang="en-US" baseline="30000">
                <a:latin typeface="Times" panose="02020603050405020304" pitchFamily="18" charset="0"/>
              </a:rPr>
              <a:t>2</a:t>
            </a:r>
            <a:r>
              <a:rPr lang="en-US" altLang="en-US">
                <a:latin typeface="Times" panose="02020603050405020304" pitchFamily="18" charset="0"/>
              </a:rPr>
              <a:t>) + (10 </a:t>
            </a:r>
            <a:r>
              <a:rPr lang="en-US" altLang="en-US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>
                <a:latin typeface="Times" panose="02020603050405020304" pitchFamily="18" charset="0"/>
              </a:rPr>
              <a:t> 16</a:t>
            </a:r>
            <a:r>
              <a:rPr lang="en-US" altLang="en-US" baseline="30000">
                <a:latin typeface="Times" panose="02020603050405020304" pitchFamily="18" charset="0"/>
              </a:rPr>
              <a:t>1</a:t>
            </a:r>
            <a:r>
              <a:rPr lang="en-US" altLang="en-US">
                <a:latin typeface="Times" panose="02020603050405020304" pitchFamily="18" charset="0"/>
              </a:rPr>
              <a:t>) + (4 </a:t>
            </a:r>
            <a:r>
              <a:rPr lang="en-US" altLang="en-US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altLang="en-US">
                <a:latin typeface="Times" panose="02020603050405020304" pitchFamily="18" charset="0"/>
              </a:rPr>
              <a:t> 16</a:t>
            </a:r>
            <a:r>
              <a:rPr lang="en-US" altLang="en-US" baseline="30000">
                <a:latin typeface="Times" panose="02020603050405020304" pitchFamily="18" charset="0"/>
              </a:rPr>
              <a:t>0</a:t>
            </a:r>
            <a:r>
              <a:rPr lang="en-US" altLang="en-US">
                <a:latin typeface="Times" panose="02020603050405020304" pitchFamily="18" charset="0"/>
              </a:rPr>
              <a:t>), or decimal 15,268.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CF4E2D6-5D8B-4088-B28B-AB0122EF91B9}" type="slidenum">
              <a:rPr lang="en-US" altLang="en-US"/>
              <a:pPr/>
              <a:t>18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Powers of 16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DE5A60C-C4EF-464F-906C-44D8F8F5AEBD}" type="slidenum">
              <a:rPr lang="en-US" altLang="en-US"/>
              <a:pPr/>
              <a:t>19</a:t>
            </a:fld>
            <a:endParaRPr lang="en-US" altLang="en-US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438400"/>
            <a:ext cx="5791200" cy="193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2590800" y="1295401"/>
            <a:ext cx="6858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Used when calculating hexadecimal values up to 8 digits long: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Virtual Machines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295400"/>
            <a:ext cx="7772400" cy="2362200"/>
          </a:xfrm>
        </p:spPr>
        <p:txBody>
          <a:bodyPr/>
          <a:lstStyle/>
          <a:p>
            <a:r>
              <a:rPr lang="en-US" altLang="en-US" dirty="0"/>
              <a:t>Tanenbaum: </a:t>
            </a:r>
            <a:r>
              <a:rPr lang="en-US" altLang="en-US" dirty="0">
                <a:solidFill>
                  <a:schemeClr val="tx2"/>
                </a:solidFill>
              </a:rPr>
              <a:t>Virtual machine concept</a:t>
            </a:r>
          </a:p>
          <a:p>
            <a:r>
              <a:rPr lang="en-US" altLang="en-US" dirty="0"/>
              <a:t>Programming Language analogy:</a:t>
            </a:r>
          </a:p>
          <a:p>
            <a:pPr lvl="1"/>
            <a:r>
              <a:rPr lang="en-US" altLang="en-US" sz="2000" dirty="0"/>
              <a:t>Each computer has a native machine language (language L0) that runs directly on its hardware</a:t>
            </a:r>
          </a:p>
          <a:p>
            <a:pPr lvl="1"/>
            <a:r>
              <a:rPr lang="en-US" altLang="en-US" sz="2000" dirty="0"/>
              <a:t>A more human-friendly language is usually constructed above machine language, called Language L1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286000" y="3581400"/>
            <a:ext cx="777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 dirty="0">
                <a:latin typeface="Arial" panose="020B0604020202020204" pitchFamily="34" charset="0"/>
              </a:rPr>
              <a:t>Programs written in L1 can run two different ways: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 dirty="0">
                <a:solidFill>
                  <a:schemeClr val="tx2"/>
                </a:solidFill>
                <a:latin typeface="Arial" panose="020B0604020202020204" pitchFamily="34" charset="0"/>
              </a:rPr>
              <a:t>Interpretation</a:t>
            </a:r>
            <a:r>
              <a:rPr lang="en-US" altLang="en-US" sz="2000" dirty="0">
                <a:latin typeface="Arial" panose="020B0604020202020204" pitchFamily="34" charset="0"/>
              </a:rPr>
              <a:t> – L0 program interprets and executes L1 instructions one by one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 dirty="0">
                <a:solidFill>
                  <a:schemeClr val="tx2"/>
                </a:solidFill>
                <a:latin typeface="Arial" panose="020B0604020202020204" pitchFamily="34" charset="0"/>
              </a:rPr>
              <a:t>Translation</a:t>
            </a:r>
            <a:r>
              <a:rPr lang="en-US" altLang="en-US" sz="2000" dirty="0">
                <a:latin typeface="Arial" panose="020B0604020202020204" pitchFamily="34" charset="0"/>
              </a:rPr>
              <a:t> – L1 program is completely translated into an L0 program, which then runs on the computer hardware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Converting Decimal to Hexadecimal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E6796B0-B022-4844-AC41-8D4153CABD7B}" type="slidenum">
              <a:rPr lang="en-US" altLang="en-US"/>
              <a:pPr/>
              <a:t>20</a:t>
            </a:fld>
            <a:endParaRPr lang="en-US" altLang="en-US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57400"/>
            <a:ext cx="4846638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3429000" y="3886200"/>
            <a:ext cx="5334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decimal 422 = 1A6 hexadecimal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Hexadecimal Addition</a:t>
            </a:r>
          </a:p>
        </p:txBody>
      </p:sp>
      <p:sp>
        <p:nvSpPr>
          <p:cNvPr id="76803" name="Rectangle 1027"/>
          <p:cNvSpPr>
            <a:spLocks noGrp="1" noChangeArrowheads="1"/>
          </p:cNvSpPr>
          <p:nvPr>
            <p:ph idx="1"/>
          </p:nvPr>
        </p:nvSpPr>
        <p:spPr>
          <a:xfrm>
            <a:off x="2209800" y="1295400"/>
            <a:ext cx="7772400" cy="609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en-US" sz="1800"/>
              <a:t>Divide the sum of two digits by the number base (16). The quotient becomes the carry value, and the remainder is the sum digit.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F46DE22-27B6-4AB3-AC59-B3318694413D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76804" name="Text Box 1028"/>
          <p:cNvSpPr txBox="1">
            <a:spLocks noChangeArrowheads="1"/>
          </p:cNvSpPr>
          <p:nvPr/>
        </p:nvSpPr>
        <p:spPr bwMode="auto">
          <a:xfrm>
            <a:off x="3886200" y="2590801"/>
            <a:ext cx="3886200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en-US"/>
              <a:t>36	28	28	6A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en-US"/>
              <a:t>42	45	58	4B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en-US"/>
              <a:t>78	6D	80	B5</a:t>
            </a:r>
          </a:p>
        </p:txBody>
      </p:sp>
      <p:sp>
        <p:nvSpPr>
          <p:cNvPr id="76805" name="Line 1029"/>
          <p:cNvSpPr>
            <a:spLocks noChangeShapeType="1"/>
          </p:cNvSpPr>
          <p:nvPr/>
        </p:nvSpPr>
        <p:spPr bwMode="auto">
          <a:xfrm flipV="1">
            <a:off x="3962400" y="309372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76806" name="Text Box 1030"/>
          <p:cNvSpPr txBox="1">
            <a:spLocks noChangeArrowheads="1"/>
          </p:cNvSpPr>
          <p:nvPr/>
        </p:nvSpPr>
        <p:spPr bwMode="auto">
          <a:xfrm>
            <a:off x="6657976" y="2271713"/>
            <a:ext cx="28257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300" b="1"/>
              <a:t>1</a:t>
            </a:r>
          </a:p>
        </p:txBody>
      </p:sp>
      <p:sp>
        <p:nvSpPr>
          <p:cNvPr id="76809" name="Text Box 1033"/>
          <p:cNvSpPr txBox="1">
            <a:spLocks noChangeArrowheads="1"/>
          </p:cNvSpPr>
          <p:nvPr/>
        </p:nvSpPr>
        <p:spPr bwMode="auto">
          <a:xfrm>
            <a:off x="5734051" y="2286000"/>
            <a:ext cx="28257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300" b="1"/>
              <a:t>1</a:t>
            </a:r>
          </a:p>
        </p:txBody>
      </p:sp>
      <p:sp>
        <p:nvSpPr>
          <p:cNvPr id="76811" name="Line 1035"/>
          <p:cNvSpPr>
            <a:spLocks noChangeShapeType="1"/>
          </p:cNvSpPr>
          <p:nvPr/>
        </p:nvSpPr>
        <p:spPr bwMode="auto">
          <a:xfrm flipH="1" flipV="1">
            <a:off x="6962775" y="3429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76812" name="Text Box 1036"/>
          <p:cNvSpPr txBox="1">
            <a:spLocks noChangeArrowheads="1"/>
          </p:cNvSpPr>
          <p:nvPr/>
        </p:nvSpPr>
        <p:spPr bwMode="auto">
          <a:xfrm>
            <a:off x="6057900" y="4114800"/>
            <a:ext cx="1828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en-US" sz="1500"/>
              <a:t>21 / 16 = 1, rem 5</a:t>
            </a:r>
          </a:p>
        </p:txBody>
      </p:sp>
      <p:sp>
        <p:nvSpPr>
          <p:cNvPr id="76814" name="Text Box 1038"/>
          <p:cNvSpPr txBox="1">
            <a:spLocks noChangeArrowheads="1"/>
          </p:cNvSpPr>
          <p:nvPr/>
        </p:nvSpPr>
        <p:spPr bwMode="auto">
          <a:xfrm>
            <a:off x="2286000" y="5181601"/>
            <a:ext cx="7391400" cy="860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900">
                <a:solidFill>
                  <a:schemeClr val="tx2"/>
                </a:solidFill>
              </a:rPr>
              <a:t>Important skill: Programmers frequently add and subtract the addresses of variables and instructions.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Hexadecimal Subtraction</a:t>
            </a:r>
          </a:p>
        </p:txBody>
      </p:sp>
      <p:sp>
        <p:nvSpPr>
          <p:cNvPr id="77827" name="Rectangle 1027"/>
          <p:cNvSpPr>
            <a:spLocks noGrp="1" noChangeArrowheads="1"/>
          </p:cNvSpPr>
          <p:nvPr>
            <p:ph idx="1"/>
          </p:nvPr>
        </p:nvSpPr>
        <p:spPr>
          <a:xfrm>
            <a:off x="2209800" y="1295400"/>
            <a:ext cx="7086600" cy="762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When a borrow is required from the digit to the left, add 16 (decimal) to the current digit's value: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81D79E54-F85D-4000-9BD9-2C752DE35683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77828" name="Text Box 1028"/>
          <p:cNvSpPr txBox="1">
            <a:spLocks noChangeArrowheads="1"/>
          </p:cNvSpPr>
          <p:nvPr/>
        </p:nvSpPr>
        <p:spPr bwMode="auto">
          <a:xfrm>
            <a:off x="4800600" y="3744914"/>
            <a:ext cx="1752600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en-US"/>
              <a:t>C6	75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en-US"/>
              <a:t>A2	47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en-US"/>
              <a:t>24	2E</a:t>
            </a:r>
          </a:p>
        </p:txBody>
      </p:sp>
      <p:sp>
        <p:nvSpPr>
          <p:cNvPr id="77829" name="Line 1029"/>
          <p:cNvSpPr>
            <a:spLocks noChangeShapeType="1"/>
          </p:cNvSpPr>
          <p:nvPr/>
        </p:nvSpPr>
        <p:spPr bwMode="auto">
          <a:xfrm flipV="1">
            <a:off x="4810125" y="4267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77831" name="Text Box 1031"/>
          <p:cNvSpPr txBox="1">
            <a:spLocks noChangeArrowheads="1"/>
          </p:cNvSpPr>
          <p:nvPr/>
        </p:nvSpPr>
        <p:spPr bwMode="auto">
          <a:xfrm>
            <a:off x="5610225" y="3363914"/>
            <a:ext cx="5334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500" b="1">
                <a:solidFill>
                  <a:schemeClr val="tx2"/>
                </a:solidFill>
                <a:latin typeface="Symbol" panose="05050102010706020507" pitchFamily="18" charset="2"/>
              </a:rPr>
              <a:t>-</a:t>
            </a:r>
            <a:r>
              <a:rPr lang="en-US" altLang="en-US" sz="15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77834" name="Line 1034"/>
          <p:cNvSpPr>
            <a:spLocks noChangeShapeType="1"/>
          </p:cNvSpPr>
          <p:nvPr/>
        </p:nvSpPr>
        <p:spPr bwMode="auto">
          <a:xfrm flipH="1">
            <a:off x="6019800" y="2819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77835" name="Text Box 1035"/>
          <p:cNvSpPr txBox="1">
            <a:spLocks noChangeArrowheads="1"/>
          </p:cNvSpPr>
          <p:nvPr/>
        </p:nvSpPr>
        <p:spPr bwMode="auto">
          <a:xfrm>
            <a:off x="52578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lnSpc>
                <a:spcPct val="110000"/>
              </a:lnSpc>
              <a:spcBef>
                <a:spcPct val="50000"/>
              </a:spcBef>
            </a:pPr>
            <a:r>
              <a:rPr lang="en-US" altLang="en-US" sz="1500"/>
              <a:t>16 + 5 = 21</a:t>
            </a:r>
          </a:p>
        </p:txBody>
      </p:sp>
      <p:sp>
        <p:nvSpPr>
          <p:cNvPr id="77837" name="Text Box 1037"/>
          <p:cNvSpPr txBox="1">
            <a:spLocks noChangeArrowheads="1"/>
          </p:cNvSpPr>
          <p:nvPr/>
        </p:nvSpPr>
        <p:spPr bwMode="auto">
          <a:xfrm>
            <a:off x="2286000" y="5105400"/>
            <a:ext cx="7391400" cy="8001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700"/>
              <a:t>Practice: The address of </a:t>
            </a:r>
            <a:r>
              <a:rPr lang="en-US" altLang="en-US" sz="1700" b="1">
                <a:solidFill>
                  <a:schemeClr val="tx2"/>
                </a:solidFill>
              </a:rPr>
              <a:t>var1</a:t>
            </a:r>
            <a:r>
              <a:rPr lang="en-US" altLang="en-US" sz="1700"/>
              <a:t> is 00400020. The address of the next variable after var1 is 0040006A. How many bytes are used by var1?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Signed Integers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2362200" y="1143000"/>
            <a:ext cx="7772400" cy="838200"/>
          </a:xfrm>
        </p:spPr>
        <p:txBody>
          <a:bodyPr/>
          <a:lstStyle/>
          <a:p>
            <a:pPr marL="0" indent="0">
              <a:buNone/>
            </a:pPr>
            <a:r>
              <a:rPr lang="en-US" altLang="en-US"/>
              <a:t>The highest bit indicates the sign. 1 = negative, </a:t>
            </a:r>
            <a:br>
              <a:rPr lang="en-US" altLang="en-US"/>
            </a:br>
            <a:r>
              <a:rPr lang="en-US" altLang="en-US"/>
              <a:t>0 = positive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C482522-C839-4569-B22F-1C46ED65B2D4}" type="slidenum">
              <a:rPr lang="en-US" altLang="en-US"/>
              <a:pPr/>
              <a:t>23</a:t>
            </a:fld>
            <a:endParaRPr lang="en-US" altLang="en-US"/>
          </a:p>
        </p:txBody>
      </p:sp>
      <p:graphicFrame>
        <p:nvGraphicFramePr>
          <p:cNvPr id="60420" name="Object 4"/>
          <p:cNvGraphicFramePr>
            <a:graphicFrameLocks noChangeAspect="1"/>
          </p:cNvGraphicFramePr>
          <p:nvPr/>
        </p:nvGraphicFramePr>
        <p:xfrm>
          <a:off x="3733800" y="2209800"/>
          <a:ext cx="48006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3" name="VISIO" r:id="rId3" imgW="2806200" imgH="1200240" progId="Visio.Drawing.6">
                  <p:embed/>
                </p:oleObj>
              </mc:Choice>
              <mc:Fallback>
                <p:oleObj name="VISIO" r:id="rId3" imgW="2806200" imgH="120024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-3598" r="3076" b="-4347"/>
                      <a:stretch>
                        <a:fillRect/>
                      </a:stretch>
                    </p:blipFill>
                    <p:spPr bwMode="auto">
                      <a:xfrm>
                        <a:off x="3733800" y="2209800"/>
                        <a:ext cx="4800600" cy="22860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2362200" y="4876801"/>
            <a:ext cx="7620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If the highest digit of a hexadecimal integer is &gt; 7, the value is negative. Examples: 8A, C5, A2, 9D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Forming the Two's Complement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190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Negative numbers are stored in two's complement notation</a:t>
            </a:r>
          </a:p>
          <a:p>
            <a:pPr>
              <a:lnSpc>
                <a:spcPct val="90000"/>
              </a:lnSpc>
            </a:pPr>
            <a:r>
              <a:rPr lang="en-US" altLang="en-US"/>
              <a:t>Represents the </a:t>
            </a:r>
            <a:r>
              <a:rPr lang="en-US" altLang="en-US">
                <a:solidFill>
                  <a:schemeClr val="tx2"/>
                </a:solidFill>
              </a:rPr>
              <a:t>additive Inverse</a:t>
            </a:r>
            <a:endParaRPr lang="en-US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C720B4C6-4682-45CF-A6B1-C2EC4C70C08F}" type="slidenum">
              <a:rPr lang="en-US" altLang="en-US"/>
              <a:pPr/>
              <a:t>24</a:t>
            </a:fld>
            <a:endParaRPr lang="en-US" altLang="en-US"/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667001"/>
            <a:ext cx="6065838" cy="204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2133600" y="5105400"/>
            <a:ext cx="7772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Note that 00000001 + 11111111 = 00000000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Binary Subtraction</a:t>
            </a:r>
          </a:p>
        </p:txBody>
      </p:sp>
      <p:sp>
        <p:nvSpPr>
          <p:cNvPr id="78851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When subtracting A – B, convert B to its two's complement</a:t>
            </a:r>
          </a:p>
          <a:p>
            <a:r>
              <a:rPr lang="en-US" altLang="en-US"/>
              <a:t>Add A to (–B)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	0 0 0 0 1 1 0 0			0 0 0 0 1 1 0 0</a:t>
            </a:r>
          </a:p>
          <a:p>
            <a:pPr>
              <a:buFontTx/>
              <a:buNone/>
            </a:pPr>
            <a:r>
              <a:rPr lang="en-US" altLang="en-US"/>
              <a:t>–	0 0 0 0 0 0 1 1			1 1 1 1 1 1 0 1</a:t>
            </a:r>
          </a:p>
          <a:p>
            <a:pPr>
              <a:buFontTx/>
              <a:buNone/>
            </a:pPr>
            <a:r>
              <a:rPr lang="en-US" altLang="en-US"/>
              <a:t>	  	   			           0 0 0 0 1 0 0 1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CB557304-5F94-4132-8C0A-A331CB5DD972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78852" name="Line 1028"/>
          <p:cNvSpPr>
            <a:spLocks noChangeShapeType="1"/>
          </p:cNvSpPr>
          <p:nvPr/>
        </p:nvSpPr>
        <p:spPr bwMode="auto">
          <a:xfrm>
            <a:off x="3440113" y="40386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137160" bIns="137160">
            <a:spAutoFit/>
          </a:bodyPr>
          <a:lstStyle/>
          <a:p>
            <a:endParaRPr lang="en-US"/>
          </a:p>
        </p:txBody>
      </p:sp>
      <p:sp>
        <p:nvSpPr>
          <p:cNvPr id="78853" name="Line 1029"/>
          <p:cNvSpPr>
            <a:spLocks noChangeShapeType="1"/>
          </p:cNvSpPr>
          <p:nvPr/>
        </p:nvSpPr>
        <p:spPr bwMode="auto">
          <a:xfrm>
            <a:off x="1295400" y="4191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78854" name="Line 1030"/>
          <p:cNvSpPr>
            <a:spLocks noChangeShapeType="1"/>
          </p:cNvSpPr>
          <p:nvPr/>
        </p:nvSpPr>
        <p:spPr bwMode="auto">
          <a:xfrm>
            <a:off x="4125913" y="420497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78855" name="Text Box 1031"/>
          <p:cNvSpPr txBox="1">
            <a:spLocks noChangeArrowheads="1"/>
          </p:cNvSpPr>
          <p:nvPr/>
        </p:nvSpPr>
        <p:spPr bwMode="auto">
          <a:xfrm>
            <a:off x="4038600" y="5181600"/>
            <a:ext cx="4267200" cy="5413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700">
                <a:solidFill>
                  <a:schemeClr val="tx2"/>
                </a:solidFill>
              </a:rPr>
              <a:t>Practice: Subtract 0101 from 1001.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Ranges of Signed Integers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AEEC812-D3E0-456B-AA0E-9D92BC4D5AC8}" type="slidenum">
              <a:rPr lang="en-US" altLang="en-US"/>
              <a:pPr/>
              <a:t>26</a:t>
            </a:fld>
            <a:endParaRPr lang="en-US" altLang="en-US"/>
          </a:p>
        </p:txBody>
      </p:sp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828801"/>
            <a:ext cx="8153400" cy="250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2057400" y="1143000"/>
            <a:ext cx="80772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The highest bit is reserved for the sign. This limits the range: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2286000" y="4876801"/>
            <a:ext cx="7391400" cy="80021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700">
                <a:solidFill>
                  <a:schemeClr val="tx2"/>
                </a:solidFill>
              </a:rPr>
              <a:t>Practice: What is the largest positive value that may be stored in 20 bits?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Character Storage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2895600" y="1143000"/>
            <a:ext cx="6629400" cy="4495800"/>
          </a:xfrm>
        </p:spPr>
        <p:txBody>
          <a:bodyPr/>
          <a:lstStyle/>
          <a:p>
            <a:r>
              <a:rPr lang="en-US" altLang="en-US"/>
              <a:t>Character sets</a:t>
            </a:r>
          </a:p>
          <a:p>
            <a:pPr lvl="1"/>
            <a:r>
              <a:rPr lang="en-US" altLang="en-US"/>
              <a:t>Standard ASCII	(0 – 127)</a:t>
            </a:r>
          </a:p>
          <a:p>
            <a:pPr lvl="1"/>
            <a:r>
              <a:rPr lang="en-US" altLang="en-US"/>
              <a:t>Extended ASCII (0 – 255)</a:t>
            </a:r>
          </a:p>
          <a:p>
            <a:pPr lvl="1"/>
            <a:r>
              <a:rPr lang="en-US" altLang="en-US"/>
              <a:t>ANSI (0 – 255)</a:t>
            </a:r>
          </a:p>
          <a:p>
            <a:pPr lvl="1"/>
            <a:r>
              <a:rPr lang="en-US" altLang="en-US"/>
              <a:t>Unicode  (0 – 65,535)</a:t>
            </a:r>
          </a:p>
          <a:p>
            <a:r>
              <a:rPr lang="en-US" altLang="en-US"/>
              <a:t>Null-terminated String</a:t>
            </a:r>
          </a:p>
          <a:p>
            <a:pPr lvl="1"/>
            <a:r>
              <a:rPr lang="en-US" altLang="en-US"/>
              <a:t>Array of characters followed by a </a:t>
            </a:r>
            <a:r>
              <a:rPr lang="en-US" altLang="en-US" i="1"/>
              <a:t>null byte</a:t>
            </a:r>
          </a:p>
          <a:p>
            <a:r>
              <a:rPr lang="en-US" altLang="en-US"/>
              <a:t>Using the ASCII table</a:t>
            </a:r>
          </a:p>
          <a:p>
            <a:pPr lvl="1"/>
            <a:r>
              <a:rPr lang="en-US" altLang="en-US"/>
              <a:t>back inside cover of book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4020024B-E536-4931-9C62-33DF613D2382}" type="slidenum">
              <a:rPr lang="en-US" altLang="en-US"/>
              <a:pPr/>
              <a:t>27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Numeric Data Representation</a:t>
            </a:r>
          </a:p>
        </p:txBody>
      </p:sp>
      <p:sp>
        <p:nvSpPr>
          <p:cNvPr id="65539" name="Rectangle 1027"/>
          <p:cNvSpPr>
            <a:spLocks noGrp="1" noChangeArrowheads="1"/>
          </p:cNvSpPr>
          <p:nvPr>
            <p:ph idx="1"/>
          </p:nvPr>
        </p:nvSpPr>
        <p:spPr>
          <a:xfrm>
            <a:off x="3733800" y="1371600"/>
            <a:ext cx="5715000" cy="3733800"/>
          </a:xfrm>
        </p:spPr>
        <p:txBody>
          <a:bodyPr/>
          <a:lstStyle/>
          <a:p>
            <a:r>
              <a:rPr lang="en-US" altLang="en-US"/>
              <a:t>pure binary</a:t>
            </a:r>
          </a:p>
          <a:p>
            <a:pPr lvl="1"/>
            <a:r>
              <a:rPr lang="en-US" altLang="en-US"/>
              <a:t>can be calculated directly</a:t>
            </a:r>
          </a:p>
          <a:p>
            <a:r>
              <a:rPr lang="en-US" altLang="en-US"/>
              <a:t>ASCII binary</a:t>
            </a:r>
          </a:p>
          <a:p>
            <a:pPr lvl="1"/>
            <a:r>
              <a:rPr lang="en-US" altLang="en-US"/>
              <a:t>string of digits: "01010101"</a:t>
            </a:r>
          </a:p>
          <a:p>
            <a:r>
              <a:rPr lang="en-US" altLang="en-US"/>
              <a:t>ASCII decimal</a:t>
            </a:r>
          </a:p>
          <a:p>
            <a:pPr lvl="1"/>
            <a:r>
              <a:rPr lang="en-US" altLang="en-US"/>
              <a:t>string of digits: "65"</a:t>
            </a:r>
          </a:p>
          <a:p>
            <a:r>
              <a:rPr lang="en-US" altLang="en-US"/>
              <a:t>ASCII hexadecimal</a:t>
            </a:r>
          </a:p>
          <a:p>
            <a:pPr lvl="1"/>
            <a:r>
              <a:rPr lang="en-US" altLang="en-US"/>
              <a:t>string of digits: "9C"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FBC7C86D-F8BF-4253-8DC1-755A61353341}" type="slidenum">
              <a:rPr lang="en-US" altLang="en-US"/>
              <a:pPr/>
              <a:t>28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Boolean Operations</a:t>
            </a:r>
          </a:p>
        </p:txBody>
      </p:sp>
      <p:sp>
        <p:nvSpPr>
          <p:cNvPr id="91139" name="Rectangle 2051"/>
          <p:cNvSpPr>
            <a:spLocks noGrp="1" noChangeArrowheads="1"/>
          </p:cNvSpPr>
          <p:nvPr>
            <p:ph idx="1"/>
          </p:nvPr>
        </p:nvSpPr>
        <p:spPr>
          <a:xfrm>
            <a:off x="3352800" y="1600200"/>
            <a:ext cx="6019800" cy="2971800"/>
          </a:xfrm>
        </p:spPr>
        <p:txBody>
          <a:bodyPr/>
          <a:lstStyle/>
          <a:p>
            <a:r>
              <a:rPr lang="en-US" altLang="en-US"/>
              <a:t>NOT</a:t>
            </a:r>
          </a:p>
          <a:p>
            <a:r>
              <a:rPr lang="en-US" altLang="en-US"/>
              <a:t>AND</a:t>
            </a:r>
          </a:p>
          <a:p>
            <a:r>
              <a:rPr lang="en-US" altLang="en-US"/>
              <a:t>OR</a:t>
            </a:r>
          </a:p>
          <a:p>
            <a:r>
              <a:rPr lang="en-US" altLang="en-US"/>
              <a:t>Operator Precedence</a:t>
            </a:r>
          </a:p>
          <a:p>
            <a:r>
              <a:rPr lang="en-US" altLang="en-US"/>
              <a:t>Truth Tables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2C2598B-0F73-4D82-ABEE-E8A9DD409106}" type="slidenum">
              <a:rPr lang="en-US" altLang="en-US"/>
              <a:pPr/>
              <a:t>29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Translating Languages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CA860415-5A21-41FB-ABEA-645C235D7424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92163" name="Text Box 1027"/>
          <p:cNvSpPr txBox="1">
            <a:spLocks noChangeArrowheads="1"/>
          </p:cNvSpPr>
          <p:nvPr/>
        </p:nvSpPr>
        <p:spPr bwMode="auto">
          <a:xfrm>
            <a:off x="2209800" y="1143000"/>
            <a:ext cx="6172200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English:</a:t>
            </a:r>
            <a:r>
              <a:rPr lang="en-US" altLang="en-US"/>
              <a:t> Display the sum of A times B plus C.</a:t>
            </a:r>
          </a:p>
        </p:txBody>
      </p:sp>
      <p:sp>
        <p:nvSpPr>
          <p:cNvPr id="92164" name="Text Box 1028"/>
          <p:cNvSpPr txBox="1">
            <a:spLocks noChangeArrowheads="1"/>
          </p:cNvSpPr>
          <p:nvPr/>
        </p:nvSpPr>
        <p:spPr bwMode="auto">
          <a:xfrm>
            <a:off x="2209800" y="2286000"/>
            <a:ext cx="3733800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C++:</a:t>
            </a:r>
            <a:r>
              <a:rPr lang="en-US" altLang="en-US"/>
              <a:t>  cout &lt;&lt; (A * B + C);</a:t>
            </a:r>
          </a:p>
        </p:txBody>
      </p:sp>
      <p:sp>
        <p:nvSpPr>
          <p:cNvPr id="92165" name="Text Box 1029"/>
          <p:cNvSpPr txBox="1">
            <a:spLocks noChangeArrowheads="1"/>
          </p:cNvSpPr>
          <p:nvPr/>
        </p:nvSpPr>
        <p:spPr bwMode="auto">
          <a:xfrm>
            <a:off x="2209800" y="3505201"/>
            <a:ext cx="3200400" cy="16896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Assembly Language: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/>
              <a:t>mov eax,A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en-US"/>
              <a:t>mul B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en-US"/>
              <a:t>add eax,C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en-US"/>
              <a:t>call WriteInt</a:t>
            </a:r>
          </a:p>
        </p:txBody>
      </p:sp>
      <p:sp>
        <p:nvSpPr>
          <p:cNvPr id="92166" name="Text Box 1030"/>
          <p:cNvSpPr txBox="1">
            <a:spLocks noChangeArrowheads="1"/>
          </p:cNvSpPr>
          <p:nvPr/>
        </p:nvSpPr>
        <p:spPr bwMode="auto">
          <a:xfrm>
            <a:off x="6248400" y="3505201"/>
            <a:ext cx="3810000" cy="18835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Intel Machine Language: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/>
              <a:t>A1 00000000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/>
              <a:t>F7 25 00000004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/>
              <a:t>03 05 00000008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/>
              <a:t>E8 00500000</a:t>
            </a:r>
          </a:p>
        </p:txBody>
      </p:sp>
      <p:sp>
        <p:nvSpPr>
          <p:cNvPr id="92167" name="Line 1031"/>
          <p:cNvSpPr>
            <a:spLocks noChangeShapeType="1"/>
          </p:cNvSpPr>
          <p:nvPr/>
        </p:nvSpPr>
        <p:spPr bwMode="auto">
          <a:xfrm>
            <a:off x="3505200" y="1828800"/>
            <a:ext cx="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92168" name="Line 1032"/>
          <p:cNvSpPr>
            <a:spLocks noChangeShapeType="1"/>
          </p:cNvSpPr>
          <p:nvPr/>
        </p:nvSpPr>
        <p:spPr bwMode="auto">
          <a:xfrm>
            <a:off x="3505200" y="2971800"/>
            <a:ext cx="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  <p:sp>
        <p:nvSpPr>
          <p:cNvPr id="92169" name="Line 1033"/>
          <p:cNvSpPr>
            <a:spLocks noChangeShapeType="1"/>
          </p:cNvSpPr>
          <p:nvPr/>
        </p:nvSpPr>
        <p:spPr bwMode="auto">
          <a:xfrm>
            <a:off x="5410200" y="4419600"/>
            <a:ext cx="762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Boolean Algebra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219200"/>
            <a:ext cx="7772400" cy="1905000"/>
          </a:xfrm>
        </p:spPr>
        <p:txBody>
          <a:bodyPr/>
          <a:lstStyle/>
          <a:p>
            <a:r>
              <a:rPr lang="en-US" altLang="en-US"/>
              <a:t>Based on </a:t>
            </a:r>
            <a:r>
              <a:rPr lang="en-US" altLang="en-US">
                <a:solidFill>
                  <a:schemeClr val="tx2"/>
                </a:solidFill>
              </a:rPr>
              <a:t>symbolic logic</a:t>
            </a:r>
            <a:r>
              <a:rPr lang="en-US" altLang="en-US"/>
              <a:t>, designed by George Boole</a:t>
            </a:r>
          </a:p>
          <a:p>
            <a:r>
              <a:rPr lang="en-US" altLang="en-US"/>
              <a:t>Boolean expressions created from:</a:t>
            </a:r>
          </a:p>
          <a:p>
            <a:pPr lvl="1"/>
            <a:r>
              <a:rPr lang="en-US" altLang="en-US"/>
              <a:t>NOT, AND, OR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016FCF78-3498-40C2-87EA-1FF5443F4BFE}" type="slidenum">
              <a:rPr lang="en-US" altLang="en-US"/>
              <a:pPr/>
              <a:t>30</a:t>
            </a:fld>
            <a:endParaRPr lang="en-US" altLang="en-US"/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667001"/>
            <a:ext cx="6629400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NOT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2895600" y="1295400"/>
            <a:ext cx="6553200" cy="1143000"/>
          </a:xfrm>
        </p:spPr>
        <p:txBody>
          <a:bodyPr/>
          <a:lstStyle/>
          <a:p>
            <a:r>
              <a:rPr lang="en-US" altLang="en-US"/>
              <a:t>Inverts (reverses) a boolean value</a:t>
            </a:r>
          </a:p>
          <a:p>
            <a:r>
              <a:rPr lang="en-US" altLang="en-US"/>
              <a:t>Truth table for Boolean NOT operator: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1B2ACE2C-9B06-4FF0-8FB3-56A44F13A96D}" type="slidenum">
              <a:rPr lang="en-US" altLang="en-US"/>
              <a:pPr/>
              <a:t>31</a:t>
            </a:fld>
            <a:endParaRPr lang="en-US" altLang="en-US"/>
          </a:p>
        </p:txBody>
      </p:sp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1" y="2819400"/>
            <a:ext cx="1470025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9640" name="Group 8"/>
          <p:cNvGrpSpPr>
            <a:grpSpLocks/>
          </p:cNvGrpSpPr>
          <p:nvPr/>
        </p:nvGrpSpPr>
        <p:grpSpPr bwMode="auto">
          <a:xfrm>
            <a:off x="5562600" y="2744788"/>
            <a:ext cx="3733800" cy="1541462"/>
            <a:chOff x="2544" y="1729"/>
            <a:chExt cx="2352" cy="971"/>
          </a:xfrm>
        </p:grpSpPr>
        <p:graphicFrame>
          <p:nvGraphicFramePr>
            <p:cNvPr id="69638" name="Object 6"/>
            <p:cNvGraphicFramePr>
              <a:graphicFrameLocks noChangeAspect="1"/>
            </p:cNvGraphicFramePr>
            <p:nvPr/>
          </p:nvGraphicFramePr>
          <p:xfrm>
            <a:off x="2928" y="2064"/>
            <a:ext cx="1488" cy="6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67" name="VISIO" r:id="rId4" imgW="790560" imgH="337680" progId="Visio.Drawing.6">
                    <p:embed/>
                  </p:oleObj>
                </mc:Choice>
                <mc:Fallback>
                  <p:oleObj name="VISIO" r:id="rId4" imgW="790560" imgH="337680" progId="Visio.Drawing.6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8" y="2064"/>
                          <a:ext cx="1488" cy="636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9639" name="Text Box 7"/>
            <p:cNvSpPr txBox="1">
              <a:spLocks noChangeArrowheads="1"/>
            </p:cNvSpPr>
            <p:nvPr/>
          </p:nvSpPr>
          <p:spPr bwMode="auto">
            <a:xfrm>
              <a:off x="2544" y="1729"/>
              <a:ext cx="2352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700"/>
                <a:t>Digital gate diagram for NOT: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AND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idx="1"/>
          </p:nvPr>
        </p:nvSpPr>
        <p:spPr>
          <a:xfrm>
            <a:off x="2362200" y="1143000"/>
            <a:ext cx="7772400" cy="533400"/>
          </a:xfrm>
        </p:spPr>
        <p:txBody>
          <a:bodyPr/>
          <a:lstStyle/>
          <a:p>
            <a:r>
              <a:rPr lang="en-US" altLang="en-US"/>
              <a:t>Truth table for Boolean AND operator: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3625BC5E-58DD-45F5-BB94-FEA216903567}" type="slidenum">
              <a:rPr lang="en-US" altLang="en-US"/>
              <a:pPr/>
              <a:t>32</a:t>
            </a:fld>
            <a:endParaRPr lang="en-US" altLang="en-US"/>
          </a:p>
        </p:txBody>
      </p:sp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09801"/>
            <a:ext cx="1981200" cy="242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0664" name="Group 8"/>
          <p:cNvGrpSpPr>
            <a:grpSpLocks/>
          </p:cNvGrpSpPr>
          <p:nvPr/>
        </p:nvGrpSpPr>
        <p:grpSpPr bwMode="auto">
          <a:xfrm>
            <a:off x="5562600" y="2971800"/>
            <a:ext cx="3733800" cy="1544638"/>
            <a:chOff x="2544" y="1872"/>
            <a:chExt cx="2352" cy="973"/>
          </a:xfrm>
        </p:grpSpPr>
        <p:graphicFrame>
          <p:nvGraphicFramePr>
            <p:cNvPr id="70662" name="Object 6"/>
            <p:cNvGraphicFramePr>
              <a:graphicFrameLocks noChangeAspect="1"/>
            </p:cNvGraphicFramePr>
            <p:nvPr/>
          </p:nvGraphicFramePr>
          <p:xfrm>
            <a:off x="3120" y="2208"/>
            <a:ext cx="1248" cy="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491" name="VISIO" r:id="rId4" imgW="790560" imgH="402480" progId="Visio.Drawing.6">
                    <p:embed/>
                  </p:oleObj>
                </mc:Choice>
                <mc:Fallback>
                  <p:oleObj name="VISIO" r:id="rId4" imgW="790560" imgH="402480" progId="Visio.Drawing.6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2208"/>
                          <a:ext cx="1248" cy="637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0663" name="Text Box 7"/>
            <p:cNvSpPr txBox="1">
              <a:spLocks noChangeArrowheads="1"/>
            </p:cNvSpPr>
            <p:nvPr/>
          </p:nvSpPr>
          <p:spPr bwMode="auto">
            <a:xfrm>
              <a:off x="2544" y="1872"/>
              <a:ext cx="2352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700"/>
                <a:t>Digital gate diagram for AND: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OR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2362200" y="1143000"/>
            <a:ext cx="7772400" cy="533400"/>
          </a:xfrm>
        </p:spPr>
        <p:txBody>
          <a:bodyPr/>
          <a:lstStyle/>
          <a:p>
            <a:r>
              <a:rPr lang="en-US" altLang="en-US"/>
              <a:t>Truth table for Boolean OR operator: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BB7B2F30-0B20-4EC4-812D-06EE87149214}" type="slidenum">
              <a:rPr lang="en-US" altLang="en-US"/>
              <a:pPr/>
              <a:t>33</a:t>
            </a:fld>
            <a:endParaRPr lang="en-US" altLang="en-US"/>
          </a:p>
        </p:txBody>
      </p:sp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2209800"/>
            <a:ext cx="1973263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1688" name="Group 8"/>
          <p:cNvGrpSpPr>
            <a:grpSpLocks/>
          </p:cNvGrpSpPr>
          <p:nvPr/>
        </p:nvGrpSpPr>
        <p:grpSpPr bwMode="auto">
          <a:xfrm>
            <a:off x="5486400" y="2971800"/>
            <a:ext cx="3733800" cy="1466850"/>
            <a:chOff x="2496" y="1872"/>
            <a:chExt cx="2352" cy="924"/>
          </a:xfrm>
        </p:grpSpPr>
        <p:graphicFrame>
          <p:nvGraphicFramePr>
            <p:cNvPr id="71686" name="Object 6"/>
            <p:cNvGraphicFramePr>
              <a:graphicFrameLocks noChangeAspect="1"/>
            </p:cNvGraphicFramePr>
            <p:nvPr/>
          </p:nvGraphicFramePr>
          <p:xfrm>
            <a:off x="3120" y="2208"/>
            <a:ext cx="1152" cy="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15" name="VISIO" r:id="rId4" imgW="790560" imgH="402480" progId="Visio.Drawing.6">
                    <p:embed/>
                  </p:oleObj>
                </mc:Choice>
                <mc:Fallback>
                  <p:oleObj name="VISIO" r:id="rId4" imgW="790560" imgH="402480" progId="Visio.Drawing.6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2208"/>
                          <a:ext cx="1152" cy="588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687" name="Text Box 7"/>
            <p:cNvSpPr txBox="1">
              <a:spLocks noChangeArrowheads="1"/>
            </p:cNvSpPr>
            <p:nvPr/>
          </p:nvSpPr>
          <p:spPr bwMode="auto">
            <a:xfrm>
              <a:off x="2496" y="1872"/>
              <a:ext cx="2352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700"/>
                <a:t>Digital gate diagram for OR: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Operator Precedence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2362200" y="1447800"/>
            <a:ext cx="7772400" cy="533400"/>
          </a:xfrm>
        </p:spPr>
        <p:txBody>
          <a:bodyPr/>
          <a:lstStyle/>
          <a:p>
            <a:r>
              <a:rPr lang="en-US" altLang="en-US"/>
              <a:t>Examples showing the order of operations: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A7A71FC-B11A-447C-B834-5F5C79DD84F6}" type="slidenum">
              <a:rPr lang="en-US" altLang="en-US"/>
              <a:pPr/>
              <a:t>34</a:t>
            </a:fld>
            <a:endParaRPr lang="en-US" altLang="en-US"/>
          </a:p>
        </p:txBody>
      </p:sp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536826"/>
            <a:ext cx="5334000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Truth Tables </a:t>
            </a:r>
            <a:r>
              <a:rPr lang="en-US" altLang="en-US" sz="2400"/>
              <a:t>(1 of 3)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143000"/>
            <a:ext cx="8001000" cy="1676400"/>
          </a:xfrm>
        </p:spPr>
        <p:txBody>
          <a:bodyPr/>
          <a:lstStyle/>
          <a:p>
            <a:r>
              <a:rPr lang="en-US" altLang="en-US"/>
              <a:t>A </a:t>
            </a:r>
            <a:r>
              <a:rPr lang="en-US" altLang="en-US">
                <a:solidFill>
                  <a:schemeClr val="tx2"/>
                </a:solidFill>
              </a:rPr>
              <a:t>Boolean function</a:t>
            </a:r>
            <a:r>
              <a:rPr lang="en-US" altLang="en-US"/>
              <a:t> has one or more Boolean inputs, and returns a single Boolean output.</a:t>
            </a:r>
          </a:p>
          <a:p>
            <a:r>
              <a:rPr lang="en-US" altLang="en-US"/>
              <a:t>A </a:t>
            </a:r>
            <a:r>
              <a:rPr lang="en-US" altLang="en-US">
                <a:solidFill>
                  <a:schemeClr val="tx2"/>
                </a:solidFill>
              </a:rPr>
              <a:t>truth table</a:t>
            </a:r>
            <a:r>
              <a:rPr lang="en-US" altLang="en-US"/>
              <a:t> shows all the inputs and outputs of a Boolean function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6FA30895-743E-4EF9-A2C8-5E1532A8CA4F}" type="slidenum">
              <a:rPr lang="en-US" altLang="en-US"/>
              <a:pPr/>
              <a:t>35</a:t>
            </a:fld>
            <a:endParaRPr lang="en-US" altLang="en-US"/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048000"/>
            <a:ext cx="3284538" cy="244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2438401" y="3608388"/>
            <a:ext cx="2682145" cy="6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37160" bIns="13716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 sz="2500"/>
              <a:t>Example: </a:t>
            </a:r>
            <a:r>
              <a:rPr lang="en-US" altLang="en-US" sz="2500">
                <a:sym typeface="Symbol" panose="05050102010706020507" pitchFamily="18" charset="2"/>
              </a:rPr>
              <a:t></a:t>
            </a:r>
            <a:r>
              <a:rPr lang="en-US" altLang="en-US" sz="2500"/>
              <a:t>X </a:t>
            </a:r>
            <a:r>
              <a:rPr lang="en-US" altLang="en-US" sz="2500">
                <a:sym typeface="Symbol" panose="05050102010706020507" pitchFamily="18" charset="2"/>
              </a:rPr>
              <a:t></a:t>
            </a:r>
            <a:r>
              <a:rPr lang="en-US" altLang="en-US" sz="2500"/>
              <a:t> 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Truth Tables </a:t>
            </a:r>
            <a:r>
              <a:rPr lang="en-US" altLang="en-US" sz="2400"/>
              <a:t>(2 of 3)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143000"/>
            <a:ext cx="8001000" cy="5334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/>
              <a:t>Example: X </a:t>
            </a:r>
            <a:r>
              <a:rPr lang="en-US" altLang="en-US">
                <a:sym typeface="Symbol" panose="05050102010706020507" pitchFamily="18" charset="2"/>
              </a:rPr>
              <a:t></a:t>
            </a:r>
            <a:r>
              <a:rPr lang="en-US" altLang="en-US"/>
              <a:t> </a:t>
            </a:r>
            <a:r>
              <a:rPr lang="en-US" altLang="en-US">
                <a:sym typeface="Symbol" panose="05050102010706020507" pitchFamily="18" charset="2"/>
              </a:rPr>
              <a:t></a:t>
            </a:r>
            <a:r>
              <a:rPr lang="en-US" altLang="en-US"/>
              <a:t>Y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58B8F719-4C98-4994-8782-E6F68132BCF6}" type="slidenum">
              <a:rPr lang="en-US" altLang="en-US"/>
              <a:pPr/>
              <a:t>36</a:t>
            </a:fld>
            <a:endParaRPr lang="en-US" altLang="en-US"/>
          </a:p>
        </p:txBody>
      </p:sp>
      <p:pic>
        <p:nvPicPr>
          <p:cNvPr id="747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981200"/>
            <a:ext cx="35814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Truth Tables </a:t>
            </a:r>
            <a:r>
              <a:rPr lang="en-US" altLang="en-US" sz="2400"/>
              <a:t>(3 of 3)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143000"/>
            <a:ext cx="8001000" cy="5334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en-US"/>
              <a:t>Example: (Y </a:t>
            </a:r>
            <a:r>
              <a:rPr lang="en-US" altLang="en-US">
                <a:sym typeface="Symbol" panose="05050102010706020507" pitchFamily="18" charset="2"/>
              </a:rPr>
              <a:t></a:t>
            </a:r>
            <a:r>
              <a:rPr lang="en-US" altLang="en-US"/>
              <a:t> S) </a:t>
            </a:r>
            <a:r>
              <a:rPr lang="en-US" altLang="en-US">
                <a:sym typeface="Symbol" panose="05050102010706020507" pitchFamily="18" charset="2"/>
              </a:rPr>
              <a:t></a:t>
            </a:r>
            <a:r>
              <a:rPr lang="en-US" altLang="en-US"/>
              <a:t> (X </a:t>
            </a:r>
            <a:r>
              <a:rPr lang="en-US" altLang="en-US">
                <a:sym typeface="Symbol" panose="05050102010706020507" pitchFamily="18" charset="2"/>
              </a:rPr>
              <a:t></a:t>
            </a:r>
            <a:r>
              <a:rPr lang="en-US" altLang="en-US"/>
              <a:t> </a:t>
            </a:r>
            <a:r>
              <a:rPr lang="en-US" altLang="en-US">
                <a:sym typeface="Symbol" panose="05050102010706020507" pitchFamily="18" charset="2"/>
              </a:rPr>
              <a:t></a:t>
            </a:r>
            <a:r>
              <a:rPr lang="en-US" altLang="en-US"/>
              <a:t>S)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2EEE4D8-5814-47C0-B120-CA1B789753E8}" type="slidenum">
              <a:rPr lang="en-US" altLang="en-US"/>
              <a:pPr/>
              <a:t>37</a:t>
            </a:fld>
            <a:endParaRPr lang="en-US" altLang="en-US"/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981200"/>
            <a:ext cx="5105400" cy="273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5785" name="Group 9"/>
          <p:cNvGrpSpPr>
            <a:grpSpLocks/>
          </p:cNvGrpSpPr>
          <p:nvPr/>
        </p:nvGrpSpPr>
        <p:grpSpPr bwMode="auto">
          <a:xfrm>
            <a:off x="7391400" y="2362200"/>
            <a:ext cx="2895600" cy="2063750"/>
            <a:chOff x="3696" y="1488"/>
            <a:chExt cx="1824" cy="1300"/>
          </a:xfrm>
        </p:grpSpPr>
        <p:graphicFrame>
          <p:nvGraphicFramePr>
            <p:cNvPr id="75782" name="Object 6"/>
            <p:cNvGraphicFramePr>
              <a:graphicFrameLocks noChangeAspect="1"/>
            </p:cNvGraphicFramePr>
            <p:nvPr/>
          </p:nvGraphicFramePr>
          <p:xfrm>
            <a:off x="3696" y="1488"/>
            <a:ext cx="1824" cy="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539" name="VISIO" r:id="rId4" imgW="2032920" imgH="1049400" progId="Visio.Drawing.6">
                    <p:embed/>
                  </p:oleObj>
                </mc:Choice>
                <mc:Fallback>
                  <p:oleObj name="VISIO" r:id="rId4" imgW="2032920" imgH="1049400" progId="Visio.Drawing.6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-2019"/>
                        <a:stretch>
                          <a:fillRect/>
                        </a:stretch>
                      </p:blipFill>
                      <p:spPr bwMode="auto">
                        <a:xfrm>
                          <a:off x="3696" y="1488"/>
                          <a:ext cx="1824" cy="96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783" name="Text Box 7"/>
            <p:cNvSpPr txBox="1">
              <a:spLocks noChangeArrowheads="1"/>
            </p:cNvSpPr>
            <p:nvPr/>
          </p:nvSpPr>
          <p:spPr bwMode="auto">
            <a:xfrm>
              <a:off x="3840" y="2449"/>
              <a:ext cx="1632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700"/>
                <a:t>Two-input multiplexer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524000"/>
            <a:ext cx="7772400" cy="3657600"/>
          </a:xfrm>
        </p:spPr>
        <p:txBody>
          <a:bodyPr/>
          <a:lstStyle/>
          <a:p>
            <a:r>
              <a:rPr lang="en-US" altLang="en-US"/>
              <a:t>Form the two's complement of a hexadecimal integer</a:t>
            </a:r>
          </a:p>
          <a:p>
            <a:r>
              <a:rPr lang="en-US" altLang="en-US"/>
              <a:t>Convert signed binary to decimal</a:t>
            </a:r>
          </a:p>
          <a:p>
            <a:r>
              <a:rPr lang="en-US" altLang="en-US"/>
              <a:t>Convert signed decimal to binary</a:t>
            </a:r>
          </a:p>
          <a:p>
            <a:r>
              <a:rPr lang="en-US" altLang="en-US"/>
              <a:t>Convert signed decimal to hexadecimal</a:t>
            </a:r>
          </a:p>
          <a:p>
            <a:r>
              <a:rPr lang="en-US" altLang="en-US"/>
              <a:t>Convert signed hexadecimal to decimal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72EE0AFB-A2E4-41D7-AA64-649117792CD1}" type="slidenum">
              <a:rPr lang="en-US" altLang="en-US"/>
              <a:pPr/>
              <a:t>38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Specific Machine Levels</a:t>
            </a:r>
            <a:endParaRPr lang="en-US" altLang="en-US" sz="2400" i="1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58D72D38-5B90-471E-AF9E-3EF454EFF3C6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7239000" y="4724400"/>
            <a:ext cx="29718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37160" bIns="137160"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295400"/>
            <a:ext cx="3810000" cy="33988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High-Level Language</a:t>
            </a:r>
          </a:p>
        </p:txBody>
      </p:sp>
      <p:sp>
        <p:nvSpPr>
          <p:cNvPr id="89091" name="Rectangle 1027"/>
          <p:cNvSpPr>
            <a:spLocks noGrp="1" noChangeArrowheads="1"/>
          </p:cNvSpPr>
          <p:nvPr>
            <p:ph idx="1"/>
          </p:nvPr>
        </p:nvSpPr>
        <p:spPr>
          <a:xfrm>
            <a:off x="2819400" y="1447800"/>
            <a:ext cx="6477000" cy="2743200"/>
          </a:xfrm>
        </p:spPr>
        <p:txBody>
          <a:bodyPr/>
          <a:lstStyle/>
          <a:p>
            <a:r>
              <a:rPr lang="en-US" altLang="en-US"/>
              <a:t>Level 4</a:t>
            </a:r>
          </a:p>
          <a:p>
            <a:r>
              <a:rPr lang="en-US" altLang="en-US"/>
              <a:t>Application-oriented languages</a:t>
            </a:r>
          </a:p>
          <a:p>
            <a:pPr lvl="1"/>
            <a:r>
              <a:rPr lang="en-US" altLang="en-US" sz="2400"/>
              <a:t>C++, Java, Pascal, Visual Basic . . .</a:t>
            </a:r>
          </a:p>
          <a:p>
            <a:r>
              <a:rPr lang="en-US" altLang="en-US"/>
              <a:t>Programs compile into assembly language (Level 4)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8A44DF68-E872-41D9-8E03-92CA1FBC925D}" type="slidenum">
              <a:rPr lang="en-US" altLang="en-US"/>
              <a:pPr/>
              <a:t>5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Assembly Language</a:t>
            </a:r>
          </a:p>
        </p:txBody>
      </p:sp>
      <p:sp>
        <p:nvSpPr>
          <p:cNvPr id="87043" name="Rectangle 1027"/>
          <p:cNvSpPr>
            <a:spLocks noGrp="1" noChangeArrowheads="1"/>
          </p:cNvSpPr>
          <p:nvPr>
            <p:ph idx="1"/>
          </p:nvPr>
        </p:nvSpPr>
        <p:spPr>
          <a:xfrm>
            <a:off x="2590800" y="1524000"/>
            <a:ext cx="6477000" cy="2819400"/>
          </a:xfrm>
        </p:spPr>
        <p:txBody>
          <a:bodyPr/>
          <a:lstStyle/>
          <a:p>
            <a:r>
              <a:rPr lang="en-US" altLang="en-US"/>
              <a:t>Level 3</a:t>
            </a:r>
          </a:p>
          <a:p>
            <a:r>
              <a:rPr lang="en-US" altLang="en-US"/>
              <a:t>Instruction mnemonics that have a one-to-one correspondence to machine language</a:t>
            </a:r>
          </a:p>
          <a:p>
            <a:r>
              <a:rPr lang="en-US" altLang="en-US"/>
              <a:t>Programs are translated into Instruction Set Architecture Level - machine language (Level 2)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94D5F9E9-1E07-42EA-9BEC-269BACBD82FB}" type="slidenum">
              <a:rPr lang="en-US" altLang="en-US"/>
              <a:pPr/>
              <a:t>6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Instruction Set Architecture (ISA)</a:t>
            </a:r>
          </a:p>
        </p:txBody>
      </p:sp>
      <p:sp>
        <p:nvSpPr>
          <p:cNvPr id="86019" name="Rectangle 1027"/>
          <p:cNvSpPr>
            <a:spLocks noGrp="1" noChangeArrowheads="1"/>
          </p:cNvSpPr>
          <p:nvPr>
            <p:ph idx="1"/>
          </p:nvPr>
        </p:nvSpPr>
        <p:spPr>
          <a:xfrm>
            <a:off x="2743200" y="1524000"/>
            <a:ext cx="6477000" cy="2667000"/>
          </a:xfrm>
        </p:spPr>
        <p:txBody>
          <a:bodyPr/>
          <a:lstStyle/>
          <a:p>
            <a:r>
              <a:rPr lang="en-US" altLang="en-US"/>
              <a:t>Level 2</a:t>
            </a:r>
          </a:p>
          <a:p>
            <a:r>
              <a:rPr lang="en-US" altLang="en-US"/>
              <a:t>Also known as </a:t>
            </a:r>
            <a:r>
              <a:rPr lang="en-US" altLang="en-US">
                <a:solidFill>
                  <a:schemeClr val="tx2"/>
                </a:solidFill>
              </a:rPr>
              <a:t>conventional machine language</a:t>
            </a:r>
          </a:p>
          <a:p>
            <a:r>
              <a:rPr lang="en-US" altLang="en-US"/>
              <a:t>Executed by Level 1 (Digital Logic)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D8F6921D-E3CA-494A-820E-44EA5C75288B}" type="slidenum">
              <a:rPr lang="en-US" altLang="en-US"/>
              <a:pPr/>
              <a:t>7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Digital Logic</a:t>
            </a:r>
          </a:p>
        </p:txBody>
      </p:sp>
      <p:sp>
        <p:nvSpPr>
          <p:cNvPr id="83971" name="Rectangle 2051"/>
          <p:cNvSpPr>
            <a:spLocks noGrp="1" noChangeArrowheads="1"/>
          </p:cNvSpPr>
          <p:nvPr>
            <p:ph idx="1"/>
          </p:nvPr>
        </p:nvSpPr>
        <p:spPr>
          <a:xfrm>
            <a:off x="2895600" y="1600200"/>
            <a:ext cx="6477000" cy="2667000"/>
          </a:xfrm>
        </p:spPr>
        <p:txBody>
          <a:bodyPr/>
          <a:lstStyle/>
          <a:p>
            <a:r>
              <a:rPr lang="en-US" altLang="en-US"/>
              <a:t>Level 1</a:t>
            </a:r>
          </a:p>
          <a:p>
            <a:r>
              <a:rPr lang="en-US" altLang="en-US"/>
              <a:t>CPU, constructed from digital logic gates</a:t>
            </a:r>
          </a:p>
          <a:p>
            <a:r>
              <a:rPr lang="en-US" altLang="en-US"/>
              <a:t>System bus</a:t>
            </a:r>
          </a:p>
          <a:p>
            <a:r>
              <a:rPr lang="en-US" altLang="en-US"/>
              <a:t>Memory</a:t>
            </a:r>
          </a:p>
          <a:p>
            <a:r>
              <a:rPr lang="en-US" altLang="en-US"/>
              <a:t>Implemented using bipolar transistors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55872869-15C3-44A9-992E-731194A90159}" type="slidenum">
              <a:rPr lang="en-US" altLang="en-US"/>
              <a:pPr/>
              <a:t>8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 Representation</a:t>
            </a:r>
          </a:p>
        </p:txBody>
      </p:sp>
      <p:sp>
        <p:nvSpPr>
          <p:cNvPr id="90115" name="Rectangle 2051"/>
          <p:cNvSpPr>
            <a:spLocks noGrp="1" noChangeArrowheads="1"/>
          </p:cNvSpPr>
          <p:nvPr>
            <p:ph idx="1"/>
          </p:nvPr>
        </p:nvSpPr>
        <p:spPr>
          <a:xfrm>
            <a:off x="2743200" y="1143000"/>
            <a:ext cx="7086600" cy="4495800"/>
          </a:xfrm>
        </p:spPr>
        <p:txBody>
          <a:bodyPr/>
          <a:lstStyle/>
          <a:p>
            <a:r>
              <a:rPr lang="en-US" altLang="en-US"/>
              <a:t>Binary Numbers</a:t>
            </a:r>
          </a:p>
          <a:p>
            <a:pPr lvl="1"/>
            <a:r>
              <a:rPr lang="en-US" altLang="en-US"/>
              <a:t>Translating between binary and decimal</a:t>
            </a:r>
          </a:p>
          <a:p>
            <a:r>
              <a:rPr lang="en-US" altLang="en-US"/>
              <a:t>Binary Addition</a:t>
            </a:r>
          </a:p>
          <a:p>
            <a:r>
              <a:rPr lang="en-US" altLang="en-US"/>
              <a:t>Integer Storage Sizes</a:t>
            </a:r>
          </a:p>
          <a:p>
            <a:r>
              <a:rPr lang="en-US" altLang="en-US"/>
              <a:t>Hexadecimal Integers</a:t>
            </a:r>
          </a:p>
          <a:p>
            <a:pPr lvl="1"/>
            <a:r>
              <a:rPr lang="en-US" altLang="en-US"/>
              <a:t>Translating between decimal and hexadecimal</a:t>
            </a:r>
          </a:p>
          <a:p>
            <a:pPr lvl="1"/>
            <a:r>
              <a:rPr lang="en-US" altLang="en-US"/>
              <a:t>Hexadecimal subtraction</a:t>
            </a:r>
          </a:p>
          <a:p>
            <a:r>
              <a:rPr lang="en-US" altLang="en-US"/>
              <a:t>Signed Integers</a:t>
            </a:r>
          </a:p>
          <a:p>
            <a:pPr lvl="1"/>
            <a:r>
              <a:rPr lang="en-US" altLang="en-US"/>
              <a:t>Binary subtraction</a:t>
            </a:r>
          </a:p>
          <a:p>
            <a:r>
              <a:rPr lang="en-US" altLang="en-US"/>
              <a:t>Character Storage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77400" y="6248400"/>
            <a:ext cx="990600" cy="381000"/>
          </a:xfrm>
        </p:spPr>
        <p:txBody>
          <a:bodyPr/>
          <a:lstStyle/>
          <a:p>
            <a:fld id="{CBF83FFB-6A2B-4D5B-8D70-C6391FBDFFDA}" type="slidenum">
              <a:rPr lang="en-US" altLang="en-US"/>
              <a:pPr/>
              <a:t>9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3911</TotalTime>
  <Words>1261</Words>
  <Application>Microsoft Office PowerPoint</Application>
  <PresentationFormat>Widescreen</PresentationFormat>
  <Paragraphs>223</Paragraphs>
  <Slides>38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Calibri</vt:lpstr>
      <vt:lpstr>Century Gothic</vt:lpstr>
      <vt:lpstr>Symbol</vt:lpstr>
      <vt:lpstr>Times</vt:lpstr>
      <vt:lpstr>Times New Roman</vt:lpstr>
      <vt:lpstr>Wingdings 3</vt:lpstr>
      <vt:lpstr>Ion</vt:lpstr>
      <vt:lpstr>VISIO</vt:lpstr>
      <vt:lpstr>PowerPoint Presentation</vt:lpstr>
      <vt:lpstr>Virtual Machines</vt:lpstr>
      <vt:lpstr>Translating Languages</vt:lpstr>
      <vt:lpstr>Specific Machine Levels</vt:lpstr>
      <vt:lpstr>High-Level Language</vt:lpstr>
      <vt:lpstr>Assembly Language</vt:lpstr>
      <vt:lpstr>Instruction Set Architecture (ISA)</vt:lpstr>
      <vt:lpstr>Digital Logic</vt:lpstr>
      <vt:lpstr>Data Representation</vt:lpstr>
      <vt:lpstr>Binary Numbers</vt:lpstr>
      <vt:lpstr>Binary Numbers</vt:lpstr>
      <vt:lpstr>Translating Binary to Decimal</vt:lpstr>
      <vt:lpstr>Translating Unsigned Decimal to Binary</vt:lpstr>
      <vt:lpstr>Binary Addition</vt:lpstr>
      <vt:lpstr>Integer Storage Sizes</vt:lpstr>
      <vt:lpstr>Hexadecimal Integers</vt:lpstr>
      <vt:lpstr>Translating Binary to Hexadecimal</vt:lpstr>
      <vt:lpstr>Converting Hexadecimal to Decimal</vt:lpstr>
      <vt:lpstr>Powers of 16</vt:lpstr>
      <vt:lpstr>Converting Decimal to Hexadecimal</vt:lpstr>
      <vt:lpstr>Hexadecimal Addition</vt:lpstr>
      <vt:lpstr>Hexadecimal Subtraction</vt:lpstr>
      <vt:lpstr>Signed Integers</vt:lpstr>
      <vt:lpstr>Forming the Two's Complement</vt:lpstr>
      <vt:lpstr>Binary Subtraction</vt:lpstr>
      <vt:lpstr>Ranges of Signed Integers</vt:lpstr>
      <vt:lpstr>Character Storage</vt:lpstr>
      <vt:lpstr>Numeric Data Representation</vt:lpstr>
      <vt:lpstr>Boolean Operations</vt:lpstr>
      <vt:lpstr>Boolean Algebra</vt:lpstr>
      <vt:lpstr>NOT</vt:lpstr>
      <vt:lpstr>AND</vt:lpstr>
      <vt:lpstr>OR</vt:lpstr>
      <vt:lpstr>Operator Precedence</vt:lpstr>
      <vt:lpstr>Truth Tables (1 of 3)</vt:lpstr>
      <vt:lpstr>Truth Tables (2 of 3)</vt:lpstr>
      <vt:lpstr>Truth Tables (3 of 3)</vt:lpstr>
      <vt:lpstr>PowerPoint Presentation</vt:lpstr>
    </vt:vector>
  </TitlesOfParts>
  <Company>Prentice-Hall Publishing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subject>Basic Concepts</dc:subject>
  <dc:creator>Kip Irvine</dc:creator>
  <cp:lastModifiedBy>soft tech</cp:lastModifiedBy>
  <cp:revision>382</cp:revision>
  <cp:lastPrinted>1601-01-01T00:00:00Z</cp:lastPrinted>
  <dcterms:created xsi:type="dcterms:W3CDTF">2002-05-30T02:31:33Z</dcterms:created>
  <dcterms:modified xsi:type="dcterms:W3CDTF">2020-03-10T11:17:55Z</dcterms:modified>
</cp:coreProperties>
</file>